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876" r:id="rId2"/>
    <p:sldId id="875" r:id="rId3"/>
    <p:sldId id="874" r:id="rId4"/>
    <p:sldId id="872" r:id="rId5"/>
    <p:sldId id="878" r:id="rId6"/>
    <p:sldId id="886" r:id="rId7"/>
    <p:sldId id="894" r:id="rId8"/>
    <p:sldId id="880" r:id="rId9"/>
    <p:sldId id="879" r:id="rId10"/>
    <p:sldId id="881" r:id="rId11"/>
    <p:sldId id="882" r:id="rId12"/>
    <p:sldId id="887" r:id="rId13"/>
    <p:sldId id="883" r:id="rId14"/>
    <p:sldId id="888" r:id="rId15"/>
    <p:sldId id="889" r:id="rId16"/>
    <p:sldId id="884" r:id="rId17"/>
    <p:sldId id="890" r:id="rId18"/>
    <p:sldId id="885" r:id="rId19"/>
    <p:sldId id="891" r:id="rId20"/>
    <p:sldId id="902" r:id="rId21"/>
    <p:sldId id="913" r:id="rId22"/>
    <p:sldId id="903" r:id="rId23"/>
    <p:sldId id="910" r:id="rId24"/>
    <p:sldId id="904" r:id="rId25"/>
    <p:sldId id="905" r:id="rId26"/>
    <p:sldId id="907" r:id="rId27"/>
    <p:sldId id="915" r:id="rId28"/>
    <p:sldId id="897" r:id="rId29"/>
    <p:sldId id="898" r:id="rId30"/>
    <p:sldId id="908" r:id="rId31"/>
    <p:sldId id="918" r:id="rId32"/>
    <p:sldId id="917" r:id="rId33"/>
    <p:sldId id="877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00FF"/>
    <a:srgbClr val="0066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93237" autoAdjust="0"/>
  </p:normalViewPr>
  <p:slideViewPr>
    <p:cSldViewPr snapToGrid="0" snapToObjects="1">
      <p:cViewPr>
        <p:scale>
          <a:sx n="100" d="100"/>
          <a:sy n="100" d="100"/>
        </p:scale>
        <p:origin x="120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B2C279-DDBA-4680-B829-62B5EF3D641F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5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F7DAA5-6F22-4C21-B4BB-4A63D1C097AC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51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4/28/2016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CMSC202</a:t>
            </a:r>
            <a:br>
              <a:rPr lang="en-US" altLang="en-US" dirty="0"/>
            </a:br>
            <a:r>
              <a:rPr lang="en-US" altLang="en-US" dirty="0"/>
              <a:t> Computer Science II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/>
              <a:t>Lecture </a:t>
            </a:r>
            <a:r>
              <a:rPr lang="en-US" altLang="en-US" sz="4000" smtClean="0"/>
              <a:t>19 and 20 </a:t>
            </a:r>
            <a:r>
              <a:rPr lang="en-US" altLang="en-US" sz="4000" dirty="0" smtClean="0"/>
              <a:t>– </a:t>
            </a:r>
            <a:br>
              <a:rPr lang="en-US" altLang="en-US" sz="4000" dirty="0" smtClean="0"/>
            </a:br>
            <a:r>
              <a:rPr lang="en-US" altLang="en-US" dirty="0" smtClean="0"/>
              <a:t>STL and Iterators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81500"/>
            <a:ext cx="6400800" cy="17526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</a:t>
            </a:r>
            <a:r>
              <a:rPr lang="en-US" dirty="0"/>
              <a:t>. Katherine Gibson</a:t>
            </a:r>
          </a:p>
        </p:txBody>
      </p:sp>
    </p:spTree>
    <p:extLst>
      <p:ext uri="{BB962C8B-B14F-4D97-AF65-F5344CB8AC3E}">
        <p14:creationId xmlns:p14="http://schemas.microsoft.com/office/powerpoint/2010/main" val="25057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  <a:p>
            <a:pPr lvl="1"/>
            <a:r>
              <a:rPr lang="en-US" dirty="0"/>
              <a:t>Linked </a:t>
            </a:r>
            <a:r>
              <a:rPr lang="en-US" dirty="0" smtClean="0"/>
              <a:t>List</a:t>
            </a:r>
            <a:r>
              <a:rPr lang="en-US" dirty="0"/>
              <a:t>, </a:t>
            </a:r>
            <a:r>
              <a:rPr lang="en-US" dirty="0" smtClean="0"/>
              <a:t>(not the “list” </a:t>
            </a:r>
            <a:r>
              <a:rPr lang="en-US" dirty="0"/>
              <a:t>in </a:t>
            </a:r>
            <a:r>
              <a:rPr lang="en-US" dirty="0" smtClean="0"/>
              <a:t>Python)</a:t>
            </a:r>
            <a:endParaRPr lang="en-US" dirty="0"/>
          </a:p>
          <a:p>
            <a:pPr lvl="1"/>
            <a:r>
              <a:rPr lang="en-US" dirty="0" smtClean="0"/>
              <a:t>Sequential (elements in an order)</a:t>
            </a:r>
          </a:p>
          <a:p>
            <a:pPr lvl="1"/>
            <a:r>
              <a:rPr lang="en-US" dirty="0" smtClean="0"/>
              <a:t>Does </a:t>
            </a:r>
            <a:r>
              <a:rPr lang="en-US" b="1" u="sng" dirty="0" smtClean="0"/>
              <a:t>not</a:t>
            </a:r>
            <a:r>
              <a:rPr lang="en-US" dirty="0" smtClean="0"/>
              <a:t> support random access</a:t>
            </a:r>
          </a:p>
          <a:p>
            <a:pPr lvl="1"/>
            <a:r>
              <a:rPr lang="en-US" dirty="0" smtClean="0"/>
              <a:t>Basic functions include: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push_front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pop_back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pop_front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erase()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72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3632"/>
            <a:ext cx="8391525" cy="4742531"/>
          </a:xfrm>
        </p:spPr>
        <p:txBody>
          <a:bodyPr/>
          <a:lstStyle/>
          <a:p>
            <a:r>
              <a:rPr lang="en-US" dirty="0" smtClean="0"/>
              <a:t>Sets</a:t>
            </a:r>
          </a:p>
          <a:p>
            <a:pPr lvl="1"/>
            <a:r>
              <a:rPr lang="en-US" dirty="0" smtClean="0"/>
              <a:t>Elements are sorted when added to the set</a:t>
            </a:r>
          </a:p>
          <a:p>
            <a:pPr lvl="2"/>
            <a:r>
              <a:rPr lang="en-US" sz="2800" dirty="0" smtClean="0"/>
              <a:t>Uses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operator&lt; </a:t>
            </a:r>
            <a:r>
              <a:rPr lang="en-US" sz="2800" dirty="0" smtClean="0"/>
              <a:t>by default</a:t>
            </a:r>
            <a:endParaRPr lang="en-US" sz="2800" dirty="0"/>
          </a:p>
          <a:p>
            <a:pPr lvl="1"/>
            <a:r>
              <a:rPr lang="en-US" dirty="0" smtClean="0"/>
              <a:t>Cannot change the value of an element once added</a:t>
            </a:r>
          </a:p>
          <a:p>
            <a:pPr lvl="1"/>
            <a:r>
              <a:rPr lang="en-US" dirty="0" smtClean="0"/>
              <a:t>No random access</a:t>
            </a:r>
          </a:p>
          <a:p>
            <a:pPr lvl="1"/>
            <a:r>
              <a:rPr lang="en-US" dirty="0"/>
              <a:t>Basic functions include: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find()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erase()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51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3632"/>
            <a:ext cx="8391525" cy="4742531"/>
          </a:xfrm>
        </p:spPr>
        <p:txBody>
          <a:bodyPr/>
          <a:lstStyle/>
          <a:p>
            <a:r>
              <a:rPr lang="en-US" dirty="0" smtClean="0"/>
              <a:t>Multisets</a:t>
            </a:r>
          </a:p>
          <a:p>
            <a:pPr lvl="1"/>
            <a:r>
              <a:rPr lang="en-US" dirty="0" smtClean="0"/>
              <a:t>Same as a set, but…</a:t>
            </a:r>
          </a:p>
          <a:p>
            <a:pPr lvl="2"/>
            <a:r>
              <a:rPr lang="en-US" sz="2800" dirty="0" smtClean="0"/>
              <a:t>Allow duplicate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Elements are sorted when added to the set</a:t>
            </a:r>
          </a:p>
          <a:p>
            <a:pPr lvl="2"/>
            <a:r>
              <a:rPr lang="en-US" sz="2800" dirty="0" smtClean="0"/>
              <a:t>Uses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operator&lt; </a:t>
            </a:r>
            <a:r>
              <a:rPr lang="en-US" sz="2800" dirty="0" smtClean="0"/>
              <a:t>by default</a:t>
            </a:r>
            <a:endParaRPr lang="en-US" sz="2800" dirty="0"/>
          </a:p>
          <a:p>
            <a:pPr lvl="1"/>
            <a:r>
              <a:rPr lang="en-US" dirty="0" smtClean="0"/>
              <a:t>Cannot change the value of an element once added</a:t>
            </a:r>
          </a:p>
          <a:p>
            <a:pPr lvl="1"/>
            <a:r>
              <a:rPr lang="en-US" dirty="0" smtClean="0"/>
              <a:t>No random access</a:t>
            </a:r>
          </a:p>
          <a:p>
            <a:pPr lvl="1"/>
            <a:r>
              <a:rPr lang="en-US" dirty="0" smtClean="0"/>
              <a:t>Same basic functions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90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Pairs</a:t>
            </a:r>
          </a:p>
          <a:p>
            <a:pPr lvl="1"/>
            <a:r>
              <a:rPr lang="en-US" dirty="0" smtClean="0"/>
              <a:t>Connects two items into a single object</a:t>
            </a:r>
          </a:p>
          <a:p>
            <a:pPr lvl="1"/>
            <a:r>
              <a:rPr lang="en-US" dirty="0" smtClean="0"/>
              <a:t>(Sort of like a tuple in Python)</a:t>
            </a:r>
          </a:p>
          <a:p>
            <a:pPr lvl="1"/>
            <a:r>
              <a:rPr lang="en-US" dirty="0" smtClean="0"/>
              <a:t>Member variables: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irst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Pair containers are used by other containers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63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combine an </a:t>
            </a:r>
            <a:r>
              <a:rPr lang="en-US" dirty="0" err="1"/>
              <a:t>int</a:t>
            </a:r>
            <a:r>
              <a:rPr lang="en-US" dirty="0"/>
              <a:t> and a </a:t>
            </a:r>
            <a:r>
              <a:rPr lang="en-US" dirty="0" smtClean="0"/>
              <a:t>string into a pair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ex1(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then access the values in the pair using standard "dot" </a:t>
            </a:r>
            <a:r>
              <a:rPr lang="en-US" dirty="0" smtClean="0"/>
              <a:t>notation</a:t>
            </a:r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ex1.second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//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1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function template named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can be used to create pair </a:t>
            </a:r>
            <a:r>
              <a:rPr lang="en-US" dirty="0" smtClean="0"/>
              <a:t>objects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(7, "ciao");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A pair can be made with any two pieces of information (doesn’t have to be </a:t>
            </a:r>
            <a:r>
              <a:rPr lang="en-US" dirty="0" err="1" smtClean="0"/>
              <a:t>int</a:t>
            </a:r>
            <a:r>
              <a:rPr lang="en-US" dirty="0" smtClean="0"/>
              <a:t> and string)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41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Stores key/value pairs</a:t>
            </a:r>
          </a:p>
          <a:p>
            <a:pPr lvl="1"/>
            <a:r>
              <a:rPr lang="en-US" dirty="0" smtClean="0"/>
              <a:t>Sorts by key</a:t>
            </a:r>
          </a:p>
          <a:p>
            <a:pPr lvl="2"/>
            <a:r>
              <a:rPr lang="en-US" sz="2800" dirty="0" smtClean="0"/>
              <a:t>Key must be unique</a:t>
            </a:r>
          </a:p>
          <a:p>
            <a:pPr lvl="2"/>
            <a:r>
              <a:rPr lang="en-US" sz="2800" dirty="0" smtClean="0"/>
              <a:t>Key is not modifiable</a:t>
            </a:r>
          </a:p>
          <a:p>
            <a:pPr lvl="2"/>
            <a:r>
              <a:rPr lang="en-US" sz="2800" dirty="0" smtClean="0"/>
              <a:t>Value is modifiable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5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Multimaps</a:t>
            </a:r>
            <a:endParaRPr lang="en-US" dirty="0" smtClean="0"/>
          </a:p>
          <a:p>
            <a:pPr lvl="1"/>
            <a:r>
              <a:rPr lang="en-US" dirty="0" smtClean="0"/>
              <a:t>Stores key/value pairs</a:t>
            </a:r>
          </a:p>
          <a:p>
            <a:pPr lvl="1"/>
            <a:r>
              <a:rPr lang="en-US" dirty="0" smtClean="0"/>
              <a:t>Sorts by key (allows duplicate keys)</a:t>
            </a:r>
          </a:p>
          <a:p>
            <a:pPr lvl="2"/>
            <a:r>
              <a:rPr lang="en-US" sz="2800" dirty="0" smtClean="0"/>
              <a:t>Key </a:t>
            </a:r>
            <a:r>
              <a:rPr lang="en-US" sz="2800" b="1" u="sng" dirty="0" smtClean="0"/>
              <a:t>does not</a:t>
            </a:r>
            <a:r>
              <a:rPr lang="en-US" sz="2800" dirty="0" smtClean="0"/>
              <a:t> need to be unique</a:t>
            </a:r>
          </a:p>
          <a:p>
            <a:pPr lvl="2"/>
            <a:r>
              <a:rPr lang="en-US" sz="2800" dirty="0" smtClean="0"/>
              <a:t>Key is not modifiable</a:t>
            </a:r>
          </a:p>
          <a:p>
            <a:pPr lvl="2"/>
            <a:r>
              <a:rPr lang="en-US" sz="2800" dirty="0" smtClean="0"/>
              <a:t>Value is modifiable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86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and </a:t>
            </a:r>
            <a:r>
              <a:rPr lang="en-US" dirty="0" err="1" smtClean="0"/>
              <a:t>Multimap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functions </a:t>
            </a:r>
            <a:r>
              <a:rPr lang="en-US" dirty="0" smtClean="0"/>
              <a:t>of Maps include</a:t>
            </a:r>
            <a:r>
              <a:rPr lang="en-US" dirty="0"/>
              <a:t>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count()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 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erase()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51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</a:p>
          <a:p>
            <a:pPr lvl="1"/>
            <a:r>
              <a:rPr lang="en-US" dirty="0"/>
              <a:t>How to implement them</a:t>
            </a:r>
          </a:p>
          <a:p>
            <a:pPr lvl="1"/>
            <a:r>
              <a:rPr lang="en-US" dirty="0"/>
              <a:t>Possible problems (and solutions)</a:t>
            </a:r>
          </a:p>
          <a:p>
            <a:pPr lvl="1"/>
            <a:r>
              <a:rPr lang="en-US" dirty="0"/>
              <a:t>Compiling with templates</a:t>
            </a:r>
          </a:p>
          <a:p>
            <a:pPr lvl="3"/>
            <a:endParaRPr lang="en-US" dirty="0" smtClean="0"/>
          </a:p>
          <a:p>
            <a:r>
              <a:rPr lang="en-US" dirty="0"/>
              <a:t>Bits &amp; Pieces</a:t>
            </a:r>
          </a:p>
          <a:p>
            <a:pPr lvl="1"/>
            <a:r>
              <a:rPr lang="en-US" dirty="0"/>
              <a:t>Initialization lists</a:t>
            </a:r>
          </a:p>
          <a:p>
            <a:pPr lvl="1"/>
            <a:r>
              <a:rPr lang="en-US" dirty="0"/>
              <a:t>The “grep” command</a:t>
            </a:r>
          </a:p>
          <a:p>
            <a:pPr lvl="1"/>
            <a:r>
              <a:rPr lang="en-US" dirty="0"/>
              <a:t>Redirecting input and output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1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  <a:p>
            <a:pPr lvl="1"/>
            <a:r>
              <a:rPr lang="en-US" dirty="0"/>
              <a:t>Not all STL classes provide random access</a:t>
            </a:r>
          </a:p>
          <a:p>
            <a:pPr lvl="1"/>
            <a:r>
              <a:rPr lang="en-US" dirty="0"/>
              <a:t>How do we do “for each element in X</a:t>
            </a:r>
            <a:r>
              <a:rPr lang="en-US" dirty="0" smtClean="0"/>
              <a:t>”?</a:t>
            </a:r>
            <a:endParaRPr lang="en-US" dirty="0"/>
          </a:p>
          <a:p>
            <a:r>
              <a:rPr lang="en-US" dirty="0" smtClean="0"/>
              <a:t>Solution</a:t>
            </a:r>
            <a:endParaRPr lang="en-US" dirty="0"/>
          </a:p>
          <a:p>
            <a:pPr lvl="1"/>
            <a:r>
              <a:rPr lang="en-US" dirty="0"/>
              <a:t>Iterators</a:t>
            </a:r>
          </a:p>
          <a:p>
            <a:pPr lvl="2"/>
            <a:r>
              <a:rPr lang="en-US" dirty="0"/>
              <a:t>“Special” pointers</a:t>
            </a:r>
          </a:p>
          <a:p>
            <a:pPr lvl="1"/>
            <a:r>
              <a:rPr lang="en-US" dirty="0"/>
              <a:t>“Iterate” through each item in the </a:t>
            </a:r>
            <a:r>
              <a:rPr lang="en-US" dirty="0" smtClean="0"/>
              <a:t>collection</a:t>
            </a:r>
          </a:p>
          <a:p>
            <a:r>
              <a:rPr lang="en-US" dirty="0" smtClean="0"/>
              <a:t>Also: encapsulation</a:t>
            </a:r>
          </a:p>
          <a:p>
            <a:pPr lvl="1"/>
            <a:r>
              <a:rPr lang="en-US" dirty="0" smtClean="0"/>
              <a:t>User shouldn’t need to know </a:t>
            </a:r>
            <a:r>
              <a:rPr lang="en-US" u="sng" dirty="0" smtClean="0"/>
              <a:t>how</a:t>
            </a:r>
            <a:r>
              <a:rPr lang="en-US" dirty="0" smtClean="0"/>
              <a:t> it works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2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the user to access elements in a data structure using a familiar interface, regardless of the internal details of the data </a:t>
            </a:r>
            <a:r>
              <a:rPr lang="en-US" dirty="0" smtClean="0"/>
              <a:t>structure</a:t>
            </a:r>
          </a:p>
          <a:p>
            <a:pPr lvl="3"/>
            <a:endParaRPr lang="en-US" dirty="0"/>
          </a:p>
          <a:p>
            <a:r>
              <a:rPr lang="en-US" dirty="0" smtClean="0"/>
              <a:t>An iterator should be able to:</a:t>
            </a:r>
          </a:p>
          <a:p>
            <a:pPr lvl="1"/>
            <a:r>
              <a:rPr lang="en-US" dirty="0" smtClean="0"/>
              <a:t>Move </a:t>
            </a:r>
            <a:r>
              <a:rPr lang="en-US" dirty="0"/>
              <a:t>to the </a:t>
            </a:r>
            <a:r>
              <a:rPr lang="en-US" dirty="0" smtClean="0"/>
              <a:t>beginning (first element)</a:t>
            </a:r>
            <a:endParaRPr lang="en-US" dirty="0"/>
          </a:p>
          <a:p>
            <a:pPr lvl="1"/>
            <a:r>
              <a:rPr lang="en-US" dirty="0" smtClean="0"/>
              <a:t>Advance </a:t>
            </a:r>
            <a:r>
              <a:rPr lang="en-US" dirty="0"/>
              <a:t>to the next element</a:t>
            </a:r>
          </a:p>
          <a:p>
            <a:pPr lvl="1"/>
            <a:r>
              <a:rPr lang="en-US" dirty="0" smtClean="0"/>
              <a:t>Return </a:t>
            </a:r>
            <a:r>
              <a:rPr lang="en-US" dirty="0"/>
              <a:t>the value referred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Check to </a:t>
            </a:r>
            <a:r>
              <a:rPr lang="en-US" dirty="0"/>
              <a:t>see if it is at the </a:t>
            </a:r>
            <a:r>
              <a:rPr lang="en-US" dirty="0" smtClean="0"/>
              <a:t>end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09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iterators:</a:t>
            </a:r>
          </a:p>
          <a:p>
            <a:pPr lvl="1"/>
            <a:r>
              <a:rPr lang="en-US" dirty="0" smtClean="0"/>
              <a:t>Using ++ </a:t>
            </a:r>
            <a:r>
              <a:rPr lang="en-US" dirty="0"/>
              <a:t>works on iterator</a:t>
            </a:r>
          </a:p>
          <a:p>
            <a:r>
              <a:rPr lang="en-US" dirty="0"/>
              <a:t>Bidirectional iterators:</a:t>
            </a:r>
          </a:p>
          <a:p>
            <a:pPr lvl="1"/>
            <a:r>
              <a:rPr lang="en-US" dirty="0"/>
              <a:t>Both ++ and -- work on iterator</a:t>
            </a:r>
          </a:p>
          <a:p>
            <a:r>
              <a:rPr lang="en-US" dirty="0"/>
              <a:t>Random-access iterators:</a:t>
            </a:r>
          </a:p>
          <a:p>
            <a:pPr lvl="1"/>
            <a:r>
              <a:rPr lang="en-US" dirty="0" smtClean="0"/>
              <a:t>Using ++, </a:t>
            </a:r>
            <a:r>
              <a:rPr lang="en-US" dirty="0"/>
              <a:t>--, and random access all work </a:t>
            </a:r>
            <a:br>
              <a:rPr lang="en-US" dirty="0"/>
            </a:br>
            <a:r>
              <a:rPr lang="en-US" dirty="0"/>
              <a:t>with iterator</a:t>
            </a:r>
          </a:p>
          <a:p>
            <a:r>
              <a:rPr lang="en-US" dirty="0"/>
              <a:t>These are "kinds" of iterators, not types!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42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Essential operations</a:t>
            </a: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begin()</a:t>
            </a:r>
          </a:p>
          <a:p>
            <a:pPr lvl="2" eaLnBrk="1" hangingPunct="1"/>
            <a:r>
              <a:rPr lang="en-US" altLang="en-US" sz="2800" dirty="0"/>
              <a:t>Returns an iterator to first item in collection</a:t>
            </a: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end()</a:t>
            </a:r>
          </a:p>
          <a:p>
            <a:pPr lvl="2" eaLnBrk="1" hangingPunct="1"/>
            <a:r>
              <a:rPr lang="en-US" altLang="en-US" sz="2800" dirty="0"/>
              <a:t>Returns an iterator ONE BEYOND the last item in collection</a:t>
            </a:r>
          </a:p>
          <a:p>
            <a:pPr lvl="2"/>
            <a:r>
              <a:rPr lang="en-US" altLang="en-US" sz="2800" dirty="0" smtClean="0"/>
              <a:t>Why does it do this?</a:t>
            </a:r>
            <a:endParaRPr lang="en-US" altLang="en-US" sz="2800" dirty="0"/>
          </a:p>
          <a:p>
            <a:pPr lvl="3"/>
            <a:r>
              <a:rPr lang="en-US" altLang="en-US" sz="2400" dirty="0"/>
              <a:t>If the collection is empty, begin() == end()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43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and Mutable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of the dereferencing operator dictates if an iterator is constant or mutable</a:t>
            </a:r>
          </a:p>
          <a:p>
            <a:endParaRPr lang="en-US" dirty="0" smtClean="0"/>
          </a:p>
          <a:p>
            <a:r>
              <a:rPr lang="en-US" dirty="0" smtClean="0"/>
              <a:t>Constant </a:t>
            </a:r>
            <a:r>
              <a:rPr lang="en-US" dirty="0"/>
              <a:t>iterator:</a:t>
            </a:r>
          </a:p>
          <a:p>
            <a:pPr lvl="1"/>
            <a:r>
              <a:rPr lang="en-US" dirty="0" smtClean="0"/>
              <a:t>Cannot edit contents of container using iterator</a:t>
            </a:r>
          </a:p>
          <a:p>
            <a:pPr lvl="1"/>
            <a:endParaRPr lang="en-US" dirty="0"/>
          </a:p>
          <a:p>
            <a:r>
              <a:rPr lang="en-US" dirty="0"/>
              <a:t>Mutable iterator:</a:t>
            </a:r>
          </a:p>
          <a:p>
            <a:pPr lvl="1"/>
            <a:r>
              <a:rPr lang="en-US" dirty="0" smtClean="0"/>
              <a:t>Can change </a:t>
            </a:r>
            <a:r>
              <a:rPr lang="en-US" dirty="0"/>
              <a:t>corresponding element in container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118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</a:t>
            </a:r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</a:t>
            </a:r>
            <a:r>
              <a:rPr lang="en-US" dirty="0"/>
              <a:t>iterator:</a:t>
            </a:r>
          </a:p>
          <a:p>
            <a:pPr lvl="1"/>
            <a:r>
              <a:rPr lang="en-US" dirty="0"/>
              <a:t>* produces read-only version of element</a:t>
            </a:r>
          </a:p>
          <a:p>
            <a:pPr lvl="1"/>
            <a:r>
              <a:rPr lang="en-US" dirty="0"/>
              <a:t>Can use *p to assign to variable or output,</a:t>
            </a:r>
            <a:br>
              <a:rPr lang="en-US" dirty="0"/>
            </a:br>
            <a:r>
              <a:rPr lang="en-US" dirty="0"/>
              <a:t>but cannot change element in container</a:t>
            </a:r>
          </a:p>
          <a:p>
            <a:pPr lvl="1"/>
            <a:endParaRPr lang="en-US" i="1" dirty="0" smtClean="0"/>
          </a:p>
          <a:p>
            <a:r>
              <a:rPr lang="en-US" i="1" dirty="0" smtClean="0"/>
              <a:t>e.g</a:t>
            </a:r>
            <a:r>
              <a:rPr lang="en-US" i="1" dirty="0"/>
              <a:t>.</a:t>
            </a:r>
            <a:r>
              <a:rPr lang="en-US" dirty="0"/>
              <a:t>, *p = &lt;anything&gt;; is </a:t>
            </a:r>
            <a:r>
              <a:rPr lang="en-US" dirty="0" smtClean="0"/>
              <a:t>illegal</a:t>
            </a:r>
          </a:p>
          <a:p>
            <a:pPr lvl="1"/>
            <a:r>
              <a:rPr lang="en-US" dirty="0" smtClean="0"/>
              <a:t>*p can only be on the right hand side of the assignment operator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3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</a:t>
            </a:r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</a:t>
            </a:r>
            <a:r>
              <a:rPr lang="en-US" dirty="0"/>
              <a:t>iterator:</a:t>
            </a:r>
          </a:p>
          <a:p>
            <a:pPr lvl="1"/>
            <a:r>
              <a:rPr lang="en-US" dirty="0"/>
              <a:t>*p can be assigned value</a:t>
            </a:r>
          </a:p>
          <a:p>
            <a:pPr lvl="1"/>
            <a:r>
              <a:rPr lang="en-US" dirty="0"/>
              <a:t>Changes corresponding element in container</a:t>
            </a:r>
          </a:p>
          <a:p>
            <a:pPr lvl="1"/>
            <a:endParaRPr lang="en-US" i="1" dirty="0" smtClean="0"/>
          </a:p>
          <a:p>
            <a:r>
              <a:rPr lang="en-US" i="1" dirty="0" smtClean="0"/>
              <a:t>i.e</a:t>
            </a:r>
            <a:r>
              <a:rPr lang="en-US" i="1" dirty="0"/>
              <a:t>.</a:t>
            </a:r>
            <a:r>
              <a:rPr lang="en-US" dirty="0"/>
              <a:t>: *p returns an </a:t>
            </a:r>
            <a:r>
              <a:rPr lang="en-US" dirty="0" err="1" smtClean="0"/>
              <a:t>lvalue</a:t>
            </a:r>
            <a:endParaRPr lang="en-US" dirty="0" smtClean="0"/>
          </a:p>
          <a:p>
            <a:pPr lvl="1"/>
            <a:r>
              <a:rPr lang="en-US" dirty="0" smtClean="0"/>
              <a:t>*p can be on the left hand side of the assignment operator</a:t>
            </a:r>
          </a:p>
          <a:p>
            <a:pPr lvl="1"/>
            <a:r>
              <a:rPr lang="en-US" dirty="0" smtClean="0"/>
              <a:t>(and the right hand side)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93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a very basic example of using an iterator to move through a vector: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v;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fill up v with data...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(vector&lt;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&gt;::iterator it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++it) {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*it &lt;&lt;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basic example should work regardless of the container type!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08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 Example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 main ( 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set&lt;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&gt;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iSet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iSet.insert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(4);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iSet.insert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(12);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iSet.insert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(7);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// this looping construct works for all containers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set&lt;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&gt;::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const_iterator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 position;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for (position =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iSet.begin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(); position !=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iSet.end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();</a:t>
            </a:r>
            <a:br>
              <a:rPr lang="en-US" altLang="en-US" sz="1600" b="1" dirty="0" smtClean="0">
                <a:latin typeface="Courier New" panose="02070309020205020404" pitchFamily="49" charset="0"/>
              </a:rPr>
            </a:br>
            <a:r>
              <a:rPr lang="en-US" altLang="en-US" sz="1600" b="1" dirty="0" smtClean="0">
                <a:latin typeface="Courier New" panose="02070309020205020404" pitchFamily="49" charset="0"/>
              </a:rPr>
              <a:t>     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++position)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cout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 &lt;&lt; *position &lt;&lt;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endl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return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Map Example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83632"/>
            <a:ext cx="8522208" cy="474253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 main ( 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// create an empty map using strings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// as keys and floats as values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map&lt;string, float&gt; stocks;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// insert some stock prices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</a:t>
            </a:r>
            <a:r>
              <a:rPr lang="en-US" altLang="en-US" sz="1400" b="1" dirty="0" err="1" smtClean="0">
                <a:latin typeface="Courier New" panose="02070309020205020404" pitchFamily="49" charset="0"/>
              </a:rPr>
              <a:t>stocks.insert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( </a:t>
            </a:r>
            <a:r>
              <a:rPr lang="en-US" altLang="en-US" sz="1400" b="1" dirty="0" err="1" smtClean="0">
                <a:latin typeface="Courier New" panose="02070309020205020404" pitchFamily="49" charset="0"/>
              </a:rPr>
              <a:t>make_pair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("IBM",  42.50));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</a:t>
            </a:r>
            <a:r>
              <a:rPr lang="en-US" altLang="en-US" sz="1400" b="1" dirty="0" err="1" smtClean="0">
                <a:latin typeface="Courier New" panose="02070309020205020404" pitchFamily="49" charset="0"/>
              </a:rPr>
              <a:t>stocks.insert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( </a:t>
            </a:r>
            <a:r>
              <a:rPr lang="en-US" altLang="en-US" sz="1400" b="1" dirty="0" err="1" smtClean="0">
                <a:latin typeface="Courier New" panose="02070309020205020404" pitchFamily="49" charset="0"/>
              </a:rPr>
              <a:t>make_pair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("XYZ",   2.50));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</a:t>
            </a:r>
            <a:r>
              <a:rPr lang="en-US" altLang="en-US" sz="1400" b="1" dirty="0" err="1" smtClean="0">
                <a:latin typeface="Courier New" panose="02070309020205020404" pitchFamily="49" charset="0"/>
              </a:rPr>
              <a:t>stocks.insert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( </a:t>
            </a:r>
            <a:r>
              <a:rPr lang="en-US" altLang="en-US" sz="1400" b="1" dirty="0" err="1" smtClean="0">
                <a:latin typeface="Courier New" panose="02070309020205020404" pitchFamily="49" charset="0"/>
              </a:rPr>
              <a:t>make_pair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("WX",    0.50));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// instantiate an iterator for the map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map&lt;string, float&gt;::iterator position;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// print all the stocks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for (position = </a:t>
            </a:r>
            <a:r>
              <a:rPr lang="en-US" altLang="en-US" sz="1400" b="1" dirty="0" err="1" smtClean="0">
                <a:latin typeface="Courier New" panose="02070309020205020404" pitchFamily="49" charset="0"/>
              </a:rPr>
              <a:t>stocks.begin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(); position != </a:t>
            </a:r>
            <a:r>
              <a:rPr lang="en-US" altLang="en-US" sz="1400" b="1" dirty="0" err="1" smtClean="0">
                <a:latin typeface="Courier New" panose="02070309020205020404" pitchFamily="49" charset="0"/>
              </a:rPr>
              <a:t>stocks.end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(); ++position)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latin typeface="Courier New" panose="02070309020205020404" pitchFamily="49" charset="0"/>
              </a:rPr>
              <a:t>cout</a:t>
            </a:r>
            <a:r>
              <a:rPr lang="en-US" altLang="en-US" sz="1400" b="1" dirty="0" smtClean="0">
                <a:latin typeface="Courier New" panose="02070309020205020404" pitchFamily="49" charset="0"/>
              </a:rPr>
              <a:t> &lt;&lt; "( " &lt;&lt; position-&gt;first &lt;&lt; ", " &lt;&lt; position-&gt;second &lt;&lt; " )\n";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   return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45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- Overloaded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" y="1383632"/>
            <a:ext cx="8961120" cy="4742531"/>
          </a:xfrm>
        </p:spPr>
        <p:txBody>
          <a:bodyPr/>
          <a:lstStyle/>
          <a:p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3000" dirty="0" smtClean="0"/>
              <a:t>		Dereferences </a:t>
            </a:r>
            <a:r>
              <a:rPr lang="en-US" sz="3000" dirty="0"/>
              <a:t>the </a:t>
            </a:r>
            <a:r>
              <a:rPr lang="en-US" sz="3000" dirty="0" smtClean="0"/>
              <a:t>iterator</a:t>
            </a:r>
          </a:p>
          <a:p>
            <a:endParaRPr lang="en-US" sz="3000" dirty="0"/>
          </a:p>
          <a:p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3000" dirty="0" smtClean="0"/>
              <a:t>		Moves </a:t>
            </a:r>
            <a:r>
              <a:rPr lang="en-US" sz="3000" dirty="0"/>
              <a:t>forward to next element</a:t>
            </a:r>
          </a:p>
          <a:p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3000" dirty="0" smtClean="0"/>
              <a:t>		Moves </a:t>
            </a:r>
            <a:r>
              <a:rPr lang="en-US" sz="3000" dirty="0"/>
              <a:t>backward to previous </a:t>
            </a:r>
            <a:r>
              <a:rPr lang="en-US" sz="3000" dirty="0" smtClean="0"/>
              <a:t>element</a:t>
            </a:r>
          </a:p>
          <a:p>
            <a:endParaRPr lang="en-US" sz="3000" dirty="0"/>
          </a:p>
          <a:p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3000" dirty="0" smtClean="0"/>
              <a:t>		True </a:t>
            </a:r>
            <a:r>
              <a:rPr lang="en-US" sz="3000" dirty="0"/>
              <a:t>if two iterators </a:t>
            </a:r>
            <a:r>
              <a:rPr lang="en-US" sz="3000" u="sng" dirty="0"/>
              <a:t>point</a:t>
            </a:r>
            <a:r>
              <a:rPr lang="en-US" sz="3000" dirty="0"/>
              <a:t> to </a:t>
            </a:r>
            <a:r>
              <a:rPr lang="en-US" sz="3000" b="1" i="1" dirty="0"/>
              <a:t>same</a:t>
            </a:r>
            <a:r>
              <a:rPr lang="en-US" sz="3000" dirty="0"/>
              <a:t> element</a:t>
            </a:r>
          </a:p>
          <a:p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sz="3000" dirty="0" smtClean="0"/>
              <a:t>		True if </a:t>
            </a:r>
            <a:r>
              <a:rPr lang="en-US" sz="3000" dirty="0"/>
              <a:t>two iterators </a:t>
            </a:r>
            <a:r>
              <a:rPr lang="en-US" sz="3000" u="sng" dirty="0"/>
              <a:t>point</a:t>
            </a:r>
            <a:r>
              <a:rPr lang="en-US" sz="3000" dirty="0" smtClean="0"/>
              <a:t> </a:t>
            </a:r>
            <a:r>
              <a:rPr lang="en-US" sz="3000" dirty="0"/>
              <a:t>to </a:t>
            </a:r>
            <a:r>
              <a:rPr lang="en-US" sz="3000" b="1" i="1" dirty="0"/>
              <a:t>different</a:t>
            </a:r>
            <a:r>
              <a:rPr lang="en-US" sz="3000" dirty="0"/>
              <a:t> elements</a:t>
            </a:r>
          </a:p>
          <a:p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000" dirty="0" smtClean="0"/>
              <a:t>		Assignment</a:t>
            </a:r>
            <a:r>
              <a:rPr lang="en-US" sz="3000" dirty="0"/>
              <a:t>, makes two iterators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			point </a:t>
            </a:r>
            <a:r>
              <a:rPr lang="en-US" sz="3000" dirty="0"/>
              <a:t>to same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75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3632"/>
            <a:ext cx="8448675" cy="4742531"/>
          </a:xfrm>
        </p:spPr>
        <p:txBody>
          <a:bodyPr/>
          <a:lstStyle/>
          <a:p>
            <a:r>
              <a:rPr lang="en-US" dirty="0" smtClean="0"/>
              <a:t>The easiest way to iterate through a container in reverse is to use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reverse_iterator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reverse_iterator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p;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container.rbegin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container.rend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When using a reverse iterator, 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rbegin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rend()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8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Create a vector of integers</a:t>
            </a:r>
          </a:p>
          <a:p>
            <a:pPr eaLnBrk="1" hangingPunct="1"/>
            <a:r>
              <a:rPr lang="en-US" altLang="en-US" dirty="0"/>
              <a:t>Using an iterator and a loop</a:t>
            </a:r>
          </a:p>
          <a:p>
            <a:pPr lvl="1" eaLnBrk="1" hangingPunct="1"/>
            <a:r>
              <a:rPr lang="en-US" altLang="en-US" dirty="0"/>
              <a:t>Change each integer to be the value of its square</a:t>
            </a:r>
          </a:p>
          <a:p>
            <a:pPr eaLnBrk="1" hangingPunct="1"/>
            <a:r>
              <a:rPr lang="en-US" altLang="en-US" dirty="0"/>
              <a:t>Using an iterator and a second loop</a:t>
            </a:r>
          </a:p>
          <a:p>
            <a:pPr lvl="1" eaLnBrk="1" hangingPunct="1"/>
            <a:r>
              <a:rPr lang="en-US" altLang="en-US" dirty="0"/>
              <a:t>Print each item in reverse order</a:t>
            </a:r>
          </a:p>
          <a:p>
            <a:pPr lvl="1" eaLnBrk="1" hangingPunct="1"/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5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SCEQs next time</a:t>
            </a:r>
          </a:p>
          <a:p>
            <a:pPr lvl="1"/>
            <a:r>
              <a:rPr lang="en-US" dirty="0" smtClean="0"/>
              <a:t>Very important metric – please fill them out!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5 is out</a:t>
            </a:r>
          </a:p>
          <a:p>
            <a:pPr lvl="1"/>
            <a:r>
              <a:rPr lang="en-US" dirty="0" smtClean="0"/>
              <a:t>Due May 5th by 9:00 </a:t>
            </a:r>
            <a:r>
              <a:rPr lang="en-US" dirty="0" smtClean="0"/>
              <a:t>PM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Final Exam is…</a:t>
            </a:r>
          </a:p>
          <a:p>
            <a:pPr lvl="1"/>
            <a:r>
              <a:rPr lang="en-US" dirty="0" smtClean="0"/>
              <a:t>May 17th (Tuesday</a:t>
            </a:r>
            <a:r>
              <a:rPr lang="en-US" dirty="0" smtClean="0"/>
              <a:t>) 3:30 </a:t>
            </a:r>
            <a:r>
              <a:rPr lang="en-US" dirty="0" smtClean="0"/>
              <a:t>to 5:30 PM</a:t>
            </a:r>
          </a:p>
          <a:p>
            <a:pPr lvl="1"/>
            <a:r>
              <a:rPr lang="en-US" dirty="0" smtClean="0"/>
              <a:t>Lecture Hall </a:t>
            </a:r>
            <a:r>
              <a:rPr lang="en-US" dirty="0" smtClean="0"/>
              <a:t>1 (here)</a:t>
            </a:r>
            <a:endParaRPr lang="en-US" dirty="0" smtClean="0"/>
          </a:p>
          <a:p>
            <a:pPr lvl="1"/>
            <a:r>
              <a:rPr lang="en-US" dirty="0" smtClean="0"/>
              <a:t>Comprehensive!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20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STL</a:t>
            </a:r>
          </a:p>
          <a:p>
            <a:pPr lvl="1"/>
            <a:r>
              <a:rPr lang="en-US" dirty="0" smtClean="0"/>
              <a:t>Standard Template Library</a:t>
            </a:r>
          </a:p>
          <a:p>
            <a:pPr lvl="1"/>
            <a:r>
              <a:rPr lang="en-US" dirty="0" smtClean="0"/>
              <a:t>Containers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Iterators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Manipulating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1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STL is the </a:t>
            </a:r>
            <a:r>
              <a:rPr lang="en-US" u="sng" dirty="0" smtClean="0"/>
              <a:t>S</a:t>
            </a:r>
            <a:r>
              <a:rPr lang="en-US" dirty="0" smtClean="0"/>
              <a:t>tandard </a:t>
            </a:r>
            <a:r>
              <a:rPr lang="en-US" u="sng" dirty="0" smtClean="0"/>
              <a:t>T</a:t>
            </a:r>
            <a:r>
              <a:rPr lang="en-US" dirty="0" smtClean="0"/>
              <a:t>emplate </a:t>
            </a:r>
            <a:r>
              <a:rPr lang="en-US" u="sng" dirty="0" smtClean="0"/>
              <a:t>L</a:t>
            </a:r>
            <a:r>
              <a:rPr lang="en-US" dirty="0" smtClean="0"/>
              <a:t>ibrary</a:t>
            </a:r>
          </a:p>
          <a:p>
            <a:endParaRPr lang="en-US" dirty="0"/>
          </a:p>
          <a:p>
            <a:r>
              <a:rPr lang="en-US" dirty="0" smtClean="0"/>
              <a:t>STL contains many useful things, including…</a:t>
            </a:r>
          </a:p>
          <a:p>
            <a:pPr lvl="1"/>
            <a:r>
              <a:rPr lang="en-US" dirty="0" smtClean="0"/>
              <a:t>Containers</a:t>
            </a:r>
          </a:p>
          <a:p>
            <a:pPr lvl="1"/>
            <a:r>
              <a:rPr lang="en-US" dirty="0" smtClean="0"/>
              <a:t>Iterators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Both are </a:t>
            </a:r>
            <a:r>
              <a:rPr lang="en-US" b="1" i="1" dirty="0" smtClean="0"/>
              <a:t>templated</a:t>
            </a:r>
            <a:r>
              <a:rPr lang="en-US" dirty="0" smtClean="0"/>
              <a:t>, which means we can use them with any type of data we want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07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the STL?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programmers know what to </a:t>
            </a:r>
            <a:r>
              <a:rPr lang="en-US" dirty="0" smtClean="0"/>
              <a:t>write</a:t>
            </a:r>
            <a:endParaRPr lang="en-US" dirty="0"/>
          </a:p>
          <a:p>
            <a:r>
              <a:rPr lang="en-US" dirty="0" smtClean="0"/>
              <a:t>Great programmers know </a:t>
            </a:r>
            <a:r>
              <a:rPr lang="en-US" dirty="0"/>
              <a:t>what to </a:t>
            </a:r>
            <a:r>
              <a:rPr lang="en-US" dirty="0" smtClean="0"/>
              <a:t>reuse</a:t>
            </a:r>
            <a:endParaRPr lang="en-US" dirty="0"/>
          </a:p>
          <a:p>
            <a:endParaRPr lang="en-US" dirty="0"/>
          </a:p>
          <a:p>
            <a:r>
              <a:rPr lang="en-US" dirty="0"/>
              <a:t>STL provides reusable code</a:t>
            </a:r>
          </a:p>
          <a:p>
            <a:r>
              <a:rPr lang="en-US" dirty="0"/>
              <a:t>Linked list, vector, map, </a:t>
            </a:r>
            <a:r>
              <a:rPr lang="en-US" dirty="0" err="1"/>
              <a:t>multimap</a:t>
            </a:r>
            <a:r>
              <a:rPr lang="en-US" dirty="0"/>
              <a:t>, pair, set, multiset, queue, stack, </a:t>
            </a:r>
            <a:r>
              <a:rPr lang="en-US" dirty="0" smtClean="0"/>
              <a:t>etc.</a:t>
            </a:r>
            <a:endParaRPr lang="en-US" dirty="0"/>
          </a:p>
          <a:p>
            <a:r>
              <a:rPr lang="en-US" dirty="0"/>
              <a:t>Don’t reinvent the </a:t>
            </a:r>
            <a:r>
              <a:rPr lang="en-US" dirty="0" smtClean="0"/>
              <a:t>wheel</a:t>
            </a:r>
          </a:p>
          <a:p>
            <a:pPr lvl="1"/>
            <a:r>
              <a:rPr lang="en-US" sz="3200" dirty="0" smtClean="0"/>
              <a:t>Unless we tell you to!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88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STL Containers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containers support a few basic methods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size()</a:t>
            </a:r>
          </a:p>
          <a:p>
            <a:pPr lvl="4"/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empty()</a:t>
            </a:r>
          </a:p>
          <a:p>
            <a:pPr lvl="4"/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clear()</a:t>
            </a:r>
          </a:p>
          <a:p>
            <a:pPr lvl="3"/>
            <a:endParaRPr lang="en-US" dirty="0"/>
          </a:p>
          <a:p>
            <a:r>
              <a:rPr lang="en-US" dirty="0" smtClean="0"/>
              <a:t>All containers are implemented as a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04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</a:p>
          <a:p>
            <a:pPr lvl="1"/>
            <a:r>
              <a:rPr lang="en-US" dirty="0"/>
              <a:t>Dynamic (size can be changed)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Sequential container (elements in an order)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Allows random access</a:t>
            </a:r>
          </a:p>
          <a:p>
            <a:pPr lvl="2"/>
            <a:r>
              <a:rPr lang="en-US" sz="2800" dirty="0" smtClean="0"/>
              <a:t>Using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.at()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27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22589</TotalTime>
  <Words>1135</Words>
  <Application>Microsoft Office PowerPoint</Application>
  <PresentationFormat>On-screen Show (4:3)</PresentationFormat>
  <Paragraphs>304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Wingdings</vt:lpstr>
      <vt:lpstr>Office Theme</vt:lpstr>
      <vt:lpstr>CMSC202  Computer Science II for Majors  Lecture 19 and 20 –  STL and Iterators</vt:lpstr>
      <vt:lpstr>Last Class We Covered</vt:lpstr>
      <vt:lpstr>Any Questions from Last Time?</vt:lpstr>
      <vt:lpstr>Today’s Objectives</vt:lpstr>
      <vt:lpstr>STL</vt:lpstr>
      <vt:lpstr>Why Use the STL?</vt:lpstr>
      <vt:lpstr>STL Containers</vt:lpstr>
      <vt:lpstr>STL Containers</vt:lpstr>
      <vt:lpstr>STL Containers</vt:lpstr>
      <vt:lpstr>STL Containers</vt:lpstr>
      <vt:lpstr>STL Containers</vt:lpstr>
      <vt:lpstr>STL Containers</vt:lpstr>
      <vt:lpstr>STL Containers</vt:lpstr>
      <vt:lpstr>Examples of Using Pair</vt:lpstr>
      <vt:lpstr>Examples of Using Pair</vt:lpstr>
      <vt:lpstr>STL Containers</vt:lpstr>
      <vt:lpstr>STL Containers</vt:lpstr>
      <vt:lpstr>Map and Multimap Functions</vt:lpstr>
      <vt:lpstr>Iterators</vt:lpstr>
      <vt:lpstr>Iterators</vt:lpstr>
      <vt:lpstr>About Iterators</vt:lpstr>
      <vt:lpstr>Kinds of Iterators</vt:lpstr>
      <vt:lpstr>Iterators</vt:lpstr>
      <vt:lpstr>Constant and Mutable Iterators</vt:lpstr>
      <vt:lpstr>Constant Iterators</vt:lpstr>
      <vt:lpstr>Mutable Iterators</vt:lpstr>
      <vt:lpstr>Vector Example</vt:lpstr>
      <vt:lpstr>Set Example</vt:lpstr>
      <vt:lpstr>Map Example</vt:lpstr>
      <vt:lpstr>Iterators - Overloaded Operators</vt:lpstr>
      <vt:lpstr>Reverse Iterators</vt:lpstr>
      <vt:lpstr>Practice Problems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405</cp:revision>
  <dcterms:created xsi:type="dcterms:W3CDTF">2014-05-05T14:25:42Z</dcterms:created>
  <dcterms:modified xsi:type="dcterms:W3CDTF">2016-05-02T23:33:34Z</dcterms:modified>
</cp:coreProperties>
</file>